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4"/>
  </p:sldMasterIdLst>
  <p:notesMasterIdLst>
    <p:notesMasterId r:id="rId11"/>
  </p:notesMasterIdLst>
  <p:handoutMasterIdLst>
    <p:handoutMasterId r:id="rId12"/>
  </p:handoutMasterIdLst>
  <p:sldIdLst>
    <p:sldId id="274" r:id="rId5"/>
    <p:sldId id="275" r:id="rId6"/>
    <p:sldId id="276" r:id="rId7"/>
    <p:sldId id="277" r:id="rId8"/>
    <p:sldId id="278" r:id="rId9"/>
    <p:sldId id="279" r:id="rId10"/>
  </p:sldIdLst>
  <p:sldSz cx="12190413" cy="6859588"/>
  <p:notesSz cx="6797675" cy="9926638"/>
  <p:custDataLst>
    <p:tags r:id="rId13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orient="horz" pos="2696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orient="horz" pos="1360">
          <p15:clr>
            <a:srgbClr val="A4A3A4"/>
          </p15:clr>
        </p15:guide>
        <p15:guide id="6" pos="2934">
          <p15:clr>
            <a:srgbClr val="A4A3A4"/>
          </p15:clr>
        </p15:guide>
        <p15:guide id="7" pos="5375">
          <p15:clr>
            <a:srgbClr val="A4A3A4"/>
          </p15:clr>
        </p15:guide>
        <p15:guide id="8" pos="4099">
          <p15:clr>
            <a:srgbClr val="A4A3A4"/>
          </p15:clr>
        </p15:guide>
        <p15:guide id="9" pos="4208">
          <p15:clr>
            <a:srgbClr val="A4A3A4"/>
          </p15:clr>
        </p15:guide>
        <p15:guide id="10" pos="2826">
          <p15:clr>
            <a:srgbClr val="A4A3A4"/>
          </p15:clr>
        </p15:guide>
        <p15:guide id="11" pos="386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166">
          <p15:clr>
            <a:srgbClr val="A4A3A4"/>
          </p15:clr>
        </p15:guide>
        <p15:guide id="19" pos="5465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A64"/>
    <a:srgbClr val="E6ECE9"/>
    <a:srgbClr val="F3BF00"/>
    <a:srgbClr val="68BFAC"/>
    <a:srgbClr val="007E7C"/>
    <a:srgbClr val="ABAB9B"/>
    <a:srgbClr val="68B1D4"/>
    <a:srgbClr val="009DE0"/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6681" autoAdjust="0"/>
  </p:normalViewPr>
  <p:slideViewPr>
    <p:cSldViewPr>
      <p:cViewPr varScale="1">
        <p:scale>
          <a:sx n="119" d="100"/>
          <a:sy n="119" d="100"/>
        </p:scale>
        <p:origin x="108" y="360"/>
      </p:cViewPr>
      <p:guideLst>
        <p:guide orient="horz" pos="779"/>
        <p:guide orient="horz" pos="2696"/>
        <p:guide orient="horz" pos="1682"/>
        <p:guide orient="horz" pos="1790"/>
        <p:guide orient="horz" pos="1360"/>
        <p:guide pos="2934"/>
        <p:guide pos="5375"/>
        <p:guide pos="4099"/>
        <p:guide pos="4208"/>
        <p:guide pos="2826"/>
        <p:guide pos="386"/>
        <p:guide orient="horz" pos="1039"/>
        <p:guide orient="horz" pos="3595"/>
        <p:guide orient="horz" pos="2243"/>
        <p:guide orient="horz" pos="2387"/>
        <p:guide orient="horz" pos="1814"/>
        <p:guide pos="3911"/>
        <p:guide pos="7166"/>
        <p:guide pos="5465"/>
        <p:guide pos="5610"/>
        <p:guide pos="37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da-DK" noProof="0" smtClean="0"/>
              <a:pPr/>
              <a:t>13-06-2018</a:t>
            </a:fld>
            <a:endParaRPr lang="da-DK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1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7167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0426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47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0898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Keyword slide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1153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9061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05/04/2018</a:t>
            </a: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SKI - Visualisering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Logo_ramboll_bmkArt">
            <a:extLst>
              <a:ext uri="{FF2B5EF4-FFF2-40B4-BE49-F238E27FC236}">
                <a16:creationId xmlns:a16="http://schemas.microsoft.com/office/drawing/2014/main" id="{C104CCE1-2B15-4140-8A0E-00B477D68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2" y="6159600"/>
            <a:ext cx="1222125" cy="255600"/>
          </a:xfrm>
          <a:prstGeom prst="rect">
            <a:avLst/>
          </a:prstGeom>
        </p:spPr>
      </p:pic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2E8CA9E5-83B3-4479-B28F-279E26F49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2" y="6159600"/>
            <a:ext cx="1222125" cy="255600"/>
          </a:xfrm>
          <a:prstGeom prst="rect">
            <a:avLst/>
          </a:prstGeom>
        </p:spPr>
      </p:pic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299" y="3791828"/>
            <a:ext cx="5165304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44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905774" y="3791828"/>
            <a:ext cx="2465490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81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90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  <a:endParaRPr lang="da-DK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  <a:endParaRPr lang="da-DK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Edit Master text styles</a:t>
            </a: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a-DK"/>
              <a:t>Keyword slide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, Title and 3 transparent 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36000" anchor="t" anchorCtr="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Insert picture: Click ‘Insert’ tab in Top Ribbon, Click ‘Picture’, Select the 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7562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1"/>
          </p:nvPr>
        </p:nvSpPr>
        <p:spPr>
          <a:xfrm>
            <a:off x="11364395" y="7018599"/>
            <a:ext cx="59403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5794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74025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08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Insert picture: Click ‘Insert’ tab in Top Ribbon, Click ‘Picture’, Select the picture</a:t>
            </a:r>
            <a:endParaRPr lang="da-D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05/04/2018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SKI - Visualisering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591822EC-302D-457F-B495-8F960917C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2" y="6159600"/>
            <a:ext cx="1222125" cy="255600"/>
          </a:xfrm>
          <a:prstGeom prst="rect">
            <a:avLst/>
          </a:prstGeom>
        </p:spPr>
      </p:pic>
      <p:sp>
        <p:nvSpPr>
          <p:cNvPr id="14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05/04/2018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SKI - Visualisering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Logo_ramboll_white_bmkArt">
            <a:extLst>
              <a:ext uri="{FF2B5EF4-FFF2-40B4-BE49-F238E27FC236}">
                <a16:creationId xmlns:a16="http://schemas.microsoft.com/office/drawing/2014/main" id="{E8EF186F-33EB-41A5-9C31-7B579BBCC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1" y="6159600"/>
            <a:ext cx="1222125" cy="255600"/>
          </a:xfrm>
          <a:prstGeom prst="rect">
            <a:avLst/>
          </a:prstGeom>
        </p:spPr>
      </p:pic>
      <p:sp>
        <p:nvSpPr>
          <p:cNvPr id="9" name="Logo_fonden_white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308" y="1645033"/>
            <a:ext cx="5165613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492" y="1645581"/>
            <a:ext cx="5166111" cy="4061740"/>
          </a:xfrm>
          <a:noFill/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96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3317933"/>
            <a:ext cx="4887316" cy="1072190"/>
          </a:xfrm>
        </p:spPr>
        <p:txBody>
          <a:bodyPr/>
          <a:lstStyle/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210299" y="3377581"/>
            <a:ext cx="5165304" cy="2333340"/>
          </a:xfrm>
        </p:spPr>
        <p:txBody>
          <a:bodyPr/>
          <a:lstStyle/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11" name="Picture Placeholder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0413" cy="2878805"/>
          </a:xfrm>
          <a:noFill/>
          <a:ln>
            <a:noFill/>
          </a:ln>
        </p:spPr>
        <p:txBody>
          <a:bodyPr tIns="936000" anchor="ctr" anchorCtr="1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7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noProof="0"/>
              <a:t>Presentation title</a:t>
            </a:r>
            <a:br>
              <a:rPr lang="da-DK" noProof="0"/>
            </a:br>
            <a:r>
              <a:rPr lang="da-DK" noProof="0"/>
              <a:t>(in cyan)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05/04/2018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da-DK" sz="8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SKI - Visualisering</a:t>
            </a: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61" r:id="rId4"/>
    <p:sldLayoutId id="2147483762" r:id="rId5"/>
    <p:sldLayoutId id="2147483738" r:id="rId6"/>
    <p:sldLayoutId id="2147483739" r:id="rId7"/>
    <p:sldLayoutId id="2147483741" r:id="rId8"/>
    <p:sldLayoutId id="2147483742" r:id="rId9"/>
    <p:sldLayoutId id="2147483763" r:id="rId10"/>
    <p:sldLayoutId id="2147483764" r:id="rId11"/>
    <p:sldLayoutId id="2147483765" r:id="rId12"/>
    <p:sldLayoutId id="2147483757" r:id="rId13"/>
    <p:sldLayoutId id="2147483758" r:id="rId14"/>
    <p:sldLayoutId id="2147483759" r:id="rId15"/>
    <p:sldLayoutId id="2147483749" r:id="rId16"/>
    <p:sldLayoutId id="2147483760" r:id="rId17"/>
    <p:sldLayoutId id="2147483746" r:id="rId18"/>
    <p:sldLayoutId id="2147483747" r:id="rId19"/>
    <p:sldLayoutId id="214748374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49F97-727C-4301-AB02-AB6613D7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7"/>
            <a:ext cx="12190413" cy="685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FAA65-0302-4070-AAEA-5FA4AF08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24" y="549474"/>
            <a:ext cx="10559098" cy="748800"/>
          </a:xfrm>
        </p:spPr>
        <p:txBody>
          <a:bodyPr/>
          <a:lstStyle/>
          <a:p>
            <a:r>
              <a:rPr lang="da-DK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Bestilling og ordrebekræftelse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9231FD-4F1C-4E34-8753-E7B17D09AF26}"/>
              </a:ext>
            </a:extLst>
          </p:cNvPr>
          <p:cNvSpPr txBox="1"/>
          <p:nvPr/>
        </p:nvSpPr>
        <p:spPr bwMode="auto">
          <a:xfrm>
            <a:off x="4114986" y="6546676"/>
            <a:ext cx="3960440" cy="2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Det findes i rammeaftalens bilag VII, afsnit 3.2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6405E7-A2AF-4F95-BA85-F918B037446B}"/>
              </a:ext>
            </a:extLst>
          </p:cNvPr>
          <p:cNvSpPr/>
          <p:nvPr/>
        </p:nvSpPr>
        <p:spPr>
          <a:xfrm>
            <a:off x="9951211" y="2594861"/>
            <a:ext cx="594360" cy="1929384"/>
          </a:xfrm>
          <a:custGeom>
            <a:avLst/>
            <a:gdLst>
              <a:gd name="connsiteX0" fmla="*/ 292608 w 594360"/>
              <a:gd name="connsiteY0" fmla="*/ 0 h 1929384"/>
              <a:gd name="connsiteX1" fmla="*/ 301752 w 594360"/>
              <a:gd name="connsiteY1" fmla="*/ 54864 h 1929384"/>
              <a:gd name="connsiteX2" fmla="*/ 347472 w 594360"/>
              <a:gd name="connsiteY2" fmla="*/ 100584 h 1929384"/>
              <a:gd name="connsiteX3" fmla="*/ 402336 w 594360"/>
              <a:gd name="connsiteY3" fmla="*/ 155448 h 1929384"/>
              <a:gd name="connsiteX4" fmla="*/ 429768 w 594360"/>
              <a:gd name="connsiteY4" fmla="*/ 210312 h 1929384"/>
              <a:gd name="connsiteX5" fmla="*/ 448056 w 594360"/>
              <a:gd name="connsiteY5" fmla="*/ 237744 h 1929384"/>
              <a:gd name="connsiteX6" fmla="*/ 475488 w 594360"/>
              <a:gd name="connsiteY6" fmla="*/ 310896 h 1929384"/>
              <a:gd name="connsiteX7" fmla="*/ 484632 w 594360"/>
              <a:gd name="connsiteY7" fmla="*/ 338328 h 1929384"/>
              <a:gd name="connsiteX8" fmla="*/ 530352 w 594360"/>
              <a:gd name="connsiteY8" fmla="*/ 438912 h 1929384"/>
              <a:gd name="connsiteX9" fmla="*/ 566928 w 594360"/>
              <a:gd name="connsiteY9" fmla="*/ 557784 h 1929384"/>
              <a:gd name="connsiteX10" fmla="*/ 594360 w 594360"/>
              <a:gd name="connsiteY10" fmla="*/ 667512 h 1929384"/>
              <a:gd name="connsiteX11" fmla="*/ 585216 w 594360"/>
              <a:gd name="connsiteY11" fmla="*/ 1133856 h 1929384"/>
              <a:gd name="connsiteX12" fmla="*/ 576072 w 594360"/>
              <a:gd name="connsiteY12" fmla="*/ 1179576 h 1929384"/>
              <a:gd name="connsiteX13" fmla="*/ 548640 w 594360"/>
              <a:gd name="connsiteY13" fmla="*/ 1261872 h 1929384"/>
              <a:gd name="connsiteX14" fmla="*/ 530352 w 594360"/>
              <a:gd name="connsiteY14" fmla="*/ 1307592 h 1929384"/>
              <a:gd name="connsiteX15" fmla="*/ 521208 w 594360"/>
              <a:gd name="connsiteY15" fmla="*/ 1353312 h 1929384"/>
              <a:gd name="connsiteX16" fmla="*/ 512064 w 594360"/>
              <a:gd name="connsiteY16" fmla="*/ 1417320 h 1929384"/>
              <a:gd name="connsiteX17" fmla="*/ 475488 w 594360"/>
              <a:gd name="connsiteY17" fmla="*/ 1490472 h 1929384"/>
              <a:gd name="connsiteX18" fmla="*/ 457200 w 594360"/>
              <a:gd name="connsiteY18" fmla="*/ 1545336 h 1929384"/>
              <a:gd name="connsiteX19" fmla="*/ 438912 w 594360"/>
              <a:gd name="connsiteY19" fmla="*/ 1609344 h 1929384"/>
              <a:gd name="connsiteX20" fmla="*/ 393192 w 594360"/>
              <a:gd name="connsiteY20" fmla="*/ 1673352 h 1929384"/>
              <a:gd name="connsiteX21" fmla="*/ 365760 w 594360"/>
              <a:gd name="connsiteY21" fmla="*/ 1700784 h 1929384"/>
              <a:gd name="connsiteX22" fmla="*/ 329184 w 594360"/>
              <a:gd name="connsiteY22" fmla="*/ 1755648 h 1929384"/>
              <a:gd name="connsiteX23" fmla="*/ 320040 w 594360"/>
              <a:gd name="connsiteY23" fmla="*/ 1783080 h 1929384"/>
              <a:gd name="connsiteX24" fmla="*/ 292608 w 594360"/>
              <a:gd name="connsiteY24" fmla="*/ 1801368 h 1929384"/>
              <a:gd name="connsiteX25" fmla="*/ 265176 w 594360"/>
              <a:gd name="connsiteY25" fmla="*/ 1828800 h 1929384"/>
              <a:gd name="connsiteX26" fmla="*/ 210312 w 594360"/>
              <a:gd name="connsiteY26" fmla="*/ 1856232 h 1929384"/>
              <a:gd name="connsiteX27" fmla="*/ 128016 w 594360"/>
              <a:gd name="connsiteY27" fmla="*/ 1892808 h 1929384"/>
              <a:gd name="connsiteX28" fmla="*/ 36576 w 594360"/>
              <a:gd name="connsiteY28" fmla="*/ 1911096 h 1929384"/>
              <a:gd name="connsiteX29" fmla="*/ 0 w 594360"/>
              <a:gd name="connsiteY29" fmla="*/ 1929384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4360" h="1929384">
                <a:moveTo>
                  <a:pt x="292608" y="0"/>
                </a:moveTo>
                <a:cubicBezTo>
                  <a:pt x="295656" y="18288"/>
                  <a:pt x="295889" y="37275"/>
                  <a:pt x="301752" y="54864"/>
                </a:cubicBezTo>
                <a:cubicBezTo>
                  <a:pt x="313944" y="91440"/>
                  <a:pt x="323088" y="76200"/>
                  <a:pt x="347472" y="100584"/>
                </a:cubicBezTo>
                <a:cubicBezTo>
                  <a:pt x="415524" y="168636"/>
                  <a:pt x="337687" y="112349"/>
                  <a:pt x="402336" y="155448"/>
                </a:cubicBezTo>
                <a:cubicBezTo>
                  <a:pt x="454747" y="234064"/>
                  <a:pt x="391910" y="134596"/>
                  <a:pt x="429768" y="210312"/>
                </a:cubicBezTo>
                <a:cubicBezTo>
                  <a:pt x="434683" y="220142"/>
                  <a:pt x="441960" y="228600"/>
                  <a:pt x="448056" y="237744"/>
                </a:cubicBezTo>
                <a:cubicBezTo>
                  <a:pt x="464914" y="305178"/>
                  <a:pt x="446798" y="243953"/>
                  <a:pt x="475488" y="310896"/>
                </a:cubicBezTo>
                <a:cubicBezTo>
                  <a:pt x="479285" y="319755"/>
                  <a:pt x="480835" y="329469"/>
                  <a:pt x="484632" y="338328"/>
                </a:cubicBezTo>
                <a:cubicBezTo>
                  <a:pt x="529876" y="443897"/>
                  <a:pt x="469325" y="280241"/>
                  <a:pt x="530352" y="438912"/>
                </a:cubicBezTo>
                <a:cubicBezTo>
                  <a:pt x="547965" y="484705"/>
                  <a:pt x="552199" y="509913"/>
                  <a:pt x="566928" y="557784"/>
                </a:cubicBezTo>
                <a:cubicBezTo>
                  <a:pt x="593274" y="643410"/>
                  <a:pt x="579935" y="580963"/>
                  <a:pt x="594360" y="667512"/>
                </a:cubicBezTo>
                <a:cubicBezTo>
                  <a:pt x="591312" y="822960"/>
                  <a:pt x="590765" y="978477"/>
                  <a:pt x="585216" y="1133856"/>
                </a:cubicBezTo>
                <a:cubicBezTo>
                  <a:pt x="584661" y="1149388"/>
                  <a:pt x="580342" y="1164632"/>
                  <a:pt x="576072" y="1179576"/>
                </a:cubicBezTo>
                <a:cubicBezTo>
                  <a:pt x="568128" y="1207379"/>
                  <a:pt x="559379" y="1235024"/>
                  <a:pt x="548640" y="1261872"/>
                </a:cubicBezTo>
                <a:cubicBezTo>
                  <a:pt x="542544" y="1277112"/>
                  <a:pt x="535069" y="1291870"/>
                  <a:pt x="530352" y="1307592"/>
                </a:cubicBezTo>
                <a:cubicBezTo>
                  <a:pt x="525886" y="1322478"/>
                  <a:pt x="523763" y="1337982"/>
                  <a:pt x="521208" y="1353312"/>
                </a:cubicBezTo>
                <a:cubicBezTo>
                  <a:pt x="517665" y="1374571"/>
                  <a:pt x="518880" y="1396873"/>
                  <a:pt x="512064" y="1417320"/>
                </a:cubicBezTo>
                <a:cubicBezTo>
                  <a:pt x="503443" y="1443183"/>
                  <a:pt x="484109" y="1464609"/>
                  <a:pt x="475488" y="1490472"/>
                </a:cubicBezTo>
                <a:cubicBezTo>
                  <a:pt x="469392" y="1508760"/>
                  <a:pt x="462739" y="1526872"/>
                  <a:pt x="457200" y="1545336"/>
                </a:cubicBezTo>
                <a:cubicBezTo>
                  <a:pt x="452805" y="1559985"/>
                  <a:pt x="446595" y="1593979"/>
                  <a:pt x="438912" y="1609344"/>
                </a:cubicBezTo>
                <a:cubicBezTo>
                  <a:pt x="433123" y="1620923"/>
                  <a:pt x="398162" y="1667553"/>
                  <a:pt x="393192" y="1673352"/>
                </a:cubicBezTo>
                <a:cubicBezTo>
                  <a:pt x="384776" y="1683170"/>
                  <a:pt x="373699" y="1690576"/>
                  <a:pt x="365760" y="1700784"/>
                </a:cubicBezTo>
                <a:cubicBezTo>
                  <a:pt x="352266" y="1718134"/>
                  <a:pt x="339858" y="1736435"/>
                  <a:pt x="329184" y="1755648"/>
                </a:cubicBezTo>
                <a:cubicBezTo>
                  <a:pt x="324503" y="1764074"/>
                  <a:pt x="326061" y="1775554"/>
                  <a:pt x="320040" y="1783080"/>
                </a:cubicBezTo>
                <a:cubicBezTo>
                  <a:pt x="313175" y="1791662"/>
                  <a:pt x="301051" y="1794333"/>
                  <a:pt x="292608" y="1801368"/>
                </a:cubicBezTo>
                <a:cubicBezTo>
                  <a:pt x="282674" y="1809647"/>
                  <a:pt x="275110" y="1820521"/>
                  <a:pt x="265176" y="1828800"/>
                </a:cubicBezTo>
                <a:cubicBezTo>
                  <a:pt x="225868" y="1861557"/>
                  <a:pt x="251552" y="1835612"/>
                  <a:pt x="210312" y="1856232"/>
                </a:cubicBezTo>
                <a:cubicBezTo>
                  <a:pt x="150266" y="1886255"/>
                  <a:pt x="222379" y="1869217"/>
                  <a:pt x="128016" y="1892808"/>
                </a:cubicBezTo>
                <a:cubicBezTo>
                  <a:pt x="-15689" y="1928734"/>
                  <a:pt x="142956" y="1880702"/>
                  <a:pt x="36576" y="1911096"/>
                </a:cubicBezTo>
                <a:cubicBezTo>
                  <a:pt x="7156" y="1919502"/>
                  <a:pt x="15020" y="1914364"/>
                  <a:pt x="0" y="192938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rrow: Curved Left 61">
            <a:extLst>
              <a:ext uri="{FF2B5EF4-FFF2-40B4-BE49-F238E27FC236}">
                <a16:creationId xmlns:a16="http://schemas.microsoft.com/office/drawing/2014/main" id="{D6E009B6-338B-4814-90F4-8CCE5F3F1598}"/>
              </a:ext>
            </a:extLst>
          </p:cNvPr>
          <p:cNvSpPr/>
          <p:nvPr/>
        </p:nvSpPr>
        <p:spPr>
          <a:xfrm>
            <a:off x="10228490" y="2594861"/>
            <a:ext cx="45719" cy="1962183"/>
          </a:xfrm>
          <a:prstGeom prst="curved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649355-26AD-45CC-A291-F7753F325645}"/>
              </a:ext>
            </a:extLst>
          </p:cNvPr>
          <p:cNvSpPr txBox="1"/>
          <p:nvPr/>
        </p:nvSpPr>
        <p:spPr bwMode="auto">
          <a:xfrm>
            <a:off x="1270670" y="3141762"/>
            <a:ext cx="208823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Din bestilling</a:t>
            </a:r>
            <a:b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Du bestiller online gennem jeres elektroniske indkøbssystem, leverandørens webshop eller på bestillingsskemaer.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01B731-540F-4CAA-A368-B1A90605BCE1}"/>
              </a:ext>
            </a:extLst>
          </p:cNvPr>
          <p:cNvSpPr txBox="1"/>
          <p:nvPr/>
        </p:nvSpPr>
        <p:spPr bwMode="auto">
          <a:xfrm>
            <a:off x="1256411" y="5806058"/>
            <a:ext cx="224650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Leverandøren skal sende en elektroniske ordrebekræftelse til </a:t>
            </a: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din mail senest arbejdsdagen efter.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269BA9-AF00-4BFF-80DB-5E276D5711B2}"/>
              </a:ext>
            </a:extLst>
          </p:cNvPr>
          <p:cNvSpPr txBox="1"/>
          <p:nvPr/>
        </p:nvSpPr>
        <p:spPr bwMode="auto">
          <a:xfrm>
            <a:off x="8917650" y="2676902"/>
            <a:ext cx="17140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600"/>
              </a:spcAft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bestilt varer?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Du kan helt eller delvist, ændre eller afbestille bestillingen. Det skal ske senest 1 arbejdsdag efter du har modtaget ordrebekræftelsen.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47CD96-6F22-4A03-9EBD-75F2146577B2}"/>
              </a:ext>
            </a:extLst>
          </p:cNvPr>
          <p:cNvSpPr/>
          <p:nvPr/>
        </p:nvSpPr>
        <p:spPr>
          <a:xfrm>
            <a:off x="5906291" y="2942990"/>
            <a:ext cx="1214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 du ændre bestillingen?</a:t>
            </a:r>
          </a:p>
        </p:txBody>
      </p:sp>
      <p:sp>
        <p:nvSpPr>
          <p:cNvPr id="84" name="Rounded Rectangle 15">
            <a:extLst>
              <a:ext uri="{FF2B5EF4-FFF2-40B4-BE49-F238E27FC236}">
                <a16:creationId xmlns:a16="http://schemas.microsoft.com/office/drawing/2014/main" id="{99D65FB0-5919-47CB-A614-53488B1015C9}"/>
              </a:ext>
            </a:extLst>
          </p:cNvPr>
          <p:cNvSpPr/>
          <p:nvPr/>
        </p:nvSpPr>
        <p:spPr bwMode="auto">
          <a:xfrm>
            <a:off x="8899965" y="5734050"/>
            <a:ext cx="2102491" cy="277133"/>
          </a:xfrm>
          <a:prstGeom prst="roundRect">
            <a:avLst>
              <a:gd name="adj" fmla="val 6699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 wrap="none" lIns="35999" tIns="0" rIns="0" bIns="0" rtlCol="0" anchor="ctr"/>
          <a:lstStyle/>
          <a:p>
            <a:pPr algn="ctr"/>
            <a:r>
              <a:rPr lang="da-DK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Levering skal ske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0AB1B5-CE1B-46F8-8786-D51AA187307E}"/>
              </a:ext>
            </a:extLst>
          </p:cNvPr>
          <p:cNvSpPr txBox="1"/>
          <p:nvPr/>
        </p:nvSpPr>
        <p:spPr bwMode="auto">
          <a:xfrm>
            <a:off x="3718941" y="3933850"/>
            <a:ext cx="24288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De varer/ydelser du ønsker, inkl. antal.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Leveringssted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Organisationsnavn og CVR/EAN-nr. 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Dit navn og kontaktoplysninger</a:t>
            </a:r>
          </a:p>
          <a:p>
            <a:pPr marL="171450" indent="-171450">
              <a:buSzPct val="80000"/>
              <a:buFont typeface="Arial" panose="020B0604020202020204" pitchFamily="34" charset="0"/>
              <a:buChar char="•"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…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2457823-43C3-4EAD-ACC0-B0074E443A11}"/>
              </a:ext>
            </a:extLst>
          </p:cNvPr>
          <p:cNvSpPr txBox="1"/>
          <p:nvPr/>
        </p:nvSpPr>
        <p:spPr bwMode="auto">
          <a:xfrm>
            <a:off x="9996374" y="76776"/>
            <a:ext cx="21475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12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SKI-AFTALE 50.43 TABLETS</a:t>
            </a:r>
            <a:endParaRPr lang="da-DK" sz="1200" b="1" dirty="0">
              <a:solidFill>
                <a:srgbClr val="004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D81CEE-E214-467B-9906-827CE405B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"/>
            <a:ext cx="12190413" cy="685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FAA65-0302-4070-AAEA-5FA4AF08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24" y="549474"/>
            <a:ext cx="10559098" cy="748800"/>
          </a:xfrm>
        </p:spPr>
        <p:txBody>
          <a:bodyPr/>
          <a:lstStyle/>
          <a:p>
            <a:r>
              <a:rPr lang="da-DK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Sådan foregår leveringen og din modtagelse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CC317-7B5A-446F-ACC5-C39C10FF8956}"/>
              </a:ext>
            </a:extLst>
          </p:cNvPr>
          <p:cNvSpPr txBox="1"/>
          <p:nvPr/>
        </p:nvSpPr>
        <p:spPr bwMode="auto">
          <a:xfrm>
            <a:off x="1270670" y="5128950"/>
            <a:ext cx="15783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Aflevering</a:t>
            </a:r>
            <a:b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Leverandøren afleverer dine varer på det aftalte sted og tidspunkt.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6405E7-A2AF-4F95-BA85-F918B037446B}"/>
              </a:ext>
            </a:extLst>
          </p:cNvPr>
          <p:cNvSpPr/>
          <p:nvPr/>
        </p:nvSpPr>
        <p:spPr>
          <a:xfrm>
            <a:off x="10346217" y="2783763"/>
            <a:ext cx="594360" cy="1929384"/>
          </a:xfrm>
          <a:custGeom>
            <a:avLst/>
            <a:gdLst>
              <a:gd name="connsiteX0" fmla="*/ 292608 w 594360"/>
              <a:gd name="connsiteY0" fmla="*/ 0 h 1929384"/>
              <a:gd name="connsiteX1" fmla="*/ 301752 w 594360"/>
              <a:gd name="connsiteY1" fmla="*/ 54864 h 1929384"/>
              <a:gd name="connsiteX2" fmla="*/ 347472 w 594360"/>
              <a:gd name="connsiteY2" fmla="*/ 100584 h 1929384"/>
              <a:gd name="connsiteX3" fmla="*/ 402336 w 594360"/>
              <a:gd name="connsiteY3" fmla="*/ 155448 h 1929384"/>
              <a:gd name="connsiteX4" fmla="*/ 429768 w 594360"/>
              <a:gd name="connsiteY4" fmla="*/ 210312 h 1929384"/>
              <a:gd name="connsiteX5" fmla="*/ 448056 w 594360"/>
              <a:gd name="connsiteY5" fmla="*/ 237744 h 1929384"/>
              <a:gd name="connsiteX6" fmla="*/ 475488 w 594360"/>
              <a:gd name="connsiteY6" fmla="*/ 310896 h 1929384"/>
              <a:gd name="connsiteX7" fmla="*/ 484632 w 594360"/>
              <a:gd name="connsiteY7" fmla="*/ 338328 h 1929384"/>
              <a:gd name="connsiteX8" fmla="*/ 530352 w 594360"/>
              <a:gd name="connsiteY8" fmla="*/ 438912 h 1929384"/>
              <a:gd name="connsiteX9" fmla="*/ 566928 w 594360"/>
              <a:gd name="connsiteY9" fmla="*/ 557784 h 1929384"/>
              <a:gd name="connsiteX10" fmla="*/ 594360 w 594360"/>
              <a:gd name="connsiteY10" fmla="*/ 667512 h 1929384"/>
              <a:gd name="connsiteX11" fmla="*/ 585216 w 594360"/>
              <a:gd name="connsiteY11" fmla="*/ 1133856 h 1929384"/>
              <a:gd name="connsiteX12" fmla="*/ 576072 w 594360"/>
              <a:gd name="connsiteY12" fmla="*/ 1179576 h 1929384"/>
              <a:gd name="connsiteX13" fmla="*/ 548640 w 594360"/>
              <a:gd name="connsiteY13" fmla="*/ 1261872 h 1929384"/>
              <a:gd name="connsiteX14" fmla="*/ 530352 w 594360"/>
              <a:gd name="connsiteY14" fmla="*/ 1307592 h 1929384"/>
              <a:gd name="connsiteX15" fmla="*/ 521208 w 594360"/>
              <a:gd name="connsiteY15" fmla="*/ 1353312 h 1929384"/>
              <a:gd name="connsiteX16" fmla="*/ 512064 w 594360"/>
              <a:gd name="connsiteY16" fmla="*/ 1417320 h 1929384"/>
              <a:gd name="connsiteX17" fmla="*/ 475488 w 594360"/>
              <a:gd name="connsiteY17" fmla="*/ 1490472 h 1929384"/>
              <a:gd name="connsiteX18" fmla="*/ 457200 w 594360"/>
              <a:gd name="connsiteY18" fmla="*/ 1545336 h 1929384"/>
              <a:gd name="connsiteX19" fmla="*/ 438912 w 594360"/>
              <a:gd name="connsiteY19" fmla="*/ 1609344 h 1929384"/>
              <a:gd name="connsiteX20" fmla="*/ 393192 w 594360"/>
              <a:gd name="connsiteY20" fmla="*/ 1673352 h 1929384"/>
              <a:gd name="connsiteX21" fmla="*/ 365760 w 594360"/>
              <a:gd name="connsiteY21" fmla="*/ 1700784 h 1929384"/>
              <a:gd name="connsiteX22" fmla="*/ 329184 w 594360"/>
              <a:gd name="connsiteY22" fmla="*/ 1755648 h 1929384"/>
              <a:gd name="connsiteX23" fmla="*/ 320040 w 594360"/>
              <a:gd name="connsiteY23" fmla="*/ 1783080 h 1929384"/>
              <a:gd name="connsiteX24" fmla="*/ 292608 w 594360"/>
              <a:gd name="connsiteY24" fmla="*/ 1801368 h 1929384"/>
              <a:gd name="connsiteX25" fmla="*/ 265176 w 594360"/>
              <a:gd name="connsiteY25" fmla="*/ 1828800 h 1929384"/>
              <a:gd name="connsiteX26" fmla="*/ 210312 w 594360"/>
              <a:gd name="connsiteY26" fmla="*/ 1856232 h 1929384"/>
              <a:gd name="connsiteX27" fmla="*/ 128016 w 594360"/>
              <a:gd name="connsiteY27" fmla="*/ 1892808 h 1929384"/>
              <a:gd name="connsiteX28" fmla="*/ 36576 w 594360"/>
              <a:gd name="connsiteY28" fmla="*/ 1911096 h 1929384"/>
              <a:gd name="connsiteX29" fmla="*/ 0 w 594360"/>
              <a:gd name="connsiteY29" fmla="*/ 1929384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4360" h="1929384">
                <a:moveTo>
                  <a:pt x="292608" y="0"/>
                </a:moveTo>
                <a:cubicBezTo>
                  <a:pt x="295656" y="18288"/>
                  <a:pt x="295889" y="37275"/>
                  <a:pt x="301752" y="54864"/>
                </a:cubicBezTo>
                <a:cubicBezTo>
                  <a:pt x="313944" y="91440"/>
                  <a:pt x="323088" y="76200"/>
                  <a:pt x="347472" y="100584"/>
                </a:cubicBezTo>
                <a:cubicBezTo>
                  <a:pt x="415524" y="168636"/>
                  <a:pt x="337687" y="112349"/>
                  <a:pt x="402336" y="155448"/>
                </a:cubicBezTo>
                <a:cubicBezTo>
                  <a:pt x="454747" y="234064"/>
                  <a:pt x="391910" y="134596"/>
                  <a:pt x="429768" y="210312"/>
                </a:cubicBezTo>
                <a:cubicBezTo>
                  <a:pt x="434683" y="220142"/>
                  <a:pt x="441960" y="228600"/>
                  <a:pt x="448056" y="237744"/>
                </a:cubicBezTo>
                <a:cubicBezTo>
                  <a:pt x="464914" y="305178"/>
                  <a:pt x="446798" y="243953"/>
                  <a:pt x="475488" y="310896"/>
                </a:cubicBezTo>
                <a:cubicBezTo>
                  <a:pt x="479285" y="319755"/>
                  <a:pt x="480835" y="329469"/>
                  <a:pt x="484632" y="338328"/>
                </a:cubicBezTo>
                <a:cubicBezTo>
                  <a:pt x="529876" y="443897"/>
                  <a:pt x="469325" y="280241"/>
                  <a:pt x="530352" y="438912"/>
                </a:cubicBezTo>
                <a:cubicBezTo>
                  <a:pt x="547965" y="484705"/>
                  <a:pt x="552199" y="509913"/>
                  <a:pt x="566928" y="557784"/>
                </a:cubicBezTo>
                <a:cubicBezTo>
                  <a:pt x="593274" y="643410"/>
                  <a:pt x="579935" y="580963"/>
                  <a:pt x="594360" y="667512"/>
                </a:cubicBezTo>
                <a:cubicBezTo>
                  <a:pt x="591312" y="822960"/>
                  <a:pt x="590765" y="978477"/>
                  <a:pt x="585216" y="1133856"/>
                </a:cubicBezTo>
                <a:cubicBezTo>
                  <a:pt x="584661" y="1149388"/>
                  <a:pt x="580342" y="1164632"/>
                  <a:pt x="576072" y="1179576"/>
                </a:cubicBezTo>
                <a:cubicBezTo>
                  <a:pt x="568128" y="1207379"/>
                  <a:pt x="559379" y="1235024"/>
                  <a:pt x="548640" y="1261872"/>
                </a:cubicBezTo>
                <a:cubicBezTo>
                  <a:pt x="542544" y="1277112"/>
                  <a:pt x="535069" y="1291870"/>
                  <a:pt x="530352" y="1307592"/>
                </a:cubicBezTo>
                <a:cubicBezTo>
                  <a:pt x="525886" y="1322478"/>
                  <a:pt x="523763" y="1337982"/>
                  <a:pt x="521208" y="1353312"/>
                </a:cubicBezTo>
                <a:cubicBezTo>
                  <a:pt x="517665" y="1374571"/>
                  <a:pt x="518880" y="1396873"/>
                  <a:pt x="512064" y="1417320"/>
                </a:cubicBezTo>
                <a:cubicBezTo>
                  <a:pt x="503443" y="1443183"/>
                  <a:pt x="484109" y="1464609"/>
                  <a:pt x="475488" y="1490472"/>
                </a:cubicBezTo>
                <a:cubicBezTo>
                  <a:pt x="469392" y="1508760"/>
                  <a:pt x="462739" y="1526872"/>
                  <a:pt x="457200" y="1545336"/>
                </a:cubicBezTo>
                <a:cubicBezTo>
                  <a:pt x="452805" y="1559985"/>
                  <a:pt x="446595" y="1593979"/>
                  <a:pt x="438912" y="1609344"/>
                </a:cubicBezTo>
                <a:cubicBezTo>
                  <a:pt x="433123" y="1620923"/>
                  <a:pt x="398162" y="1667553"/>
                  <a:pt x="393192" y="1673352"/>
                </a:cubicBezTo>
                <a:cubicBezTo>
                  <a:pt x="384776" y="1683170"/>
                  <a:pt x="373699" y="1690576"/>
                  <a:pt x="365760" y="1700784"/>
                </a:cubicBezTo>
                <a:cubicBezTo>
                  <a:pt x="352266" y="1718134"/>
                  <a:pt x="339858" y="1736435"/>
                  <a:pt x="329184" y="1755648"/>
                </a:cubicBezTo>
                <a:cubicBezTo>
                  <a:pt x="324503" y="1764074"/>
                  <a:pt x="326061" y="1775554"/>
                  <a:pt x="320040" y="1783080"/>
                </a:cubicBezTo>
                <a:cubicBezTo>
                  <a:pt x="313175" y="1791662"/>
                  <a:pt x="301051" y="1794333"/>
                  <a:pt x="292608" y="1801368"/>
                </a:cubicBezTo>
                <a:cubicBezTo>
                  <a:pt x="282674" y="1809647"/>
                  <a:pt x="275110" y="1820521"/>
                  <a:pt x="265176" y="1828800"/>
                </a:cubicBezTo>
                <a:cubicBezTo>
                  <a:pt x="225868" y="1861557"/>
                  <a:pt x="251552" y="1835612"/>
                  <a:pt x="210312" y="1856232"/>
                </a:cubicBezTo>
                <a:cubicBezTo>
                  <a:pt x="150266" y="1886255"/>
                  <a:pt x="222379" y="1869217"/>
                  <a:pt x="128016" y="1892808"/>
                </a:cubicBezTo>
                <a:cubicBezTo>
                  <a:pt x="-15689" y="1928734"/>
                  <a:pt x="142956" y="1880702"/>
                  <a:pt x="36576" y="1911096"/>
                </a:cubicBezTo>
                <a:cubicBezTo>
                  <a:pt x="7156" y="1919502"/>
                  <a:pt x="15020" y="1914364"/>
                  <a:pt x="0" y="192938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rrow: Curved Left 61">
            <a:extLst>
              <a:ext uri="{FF2B5EF4-FFF2-40B4-BE49-F238E27FC236}">
                <a16:creationId xmlns:a16="http://schemas.microsoft.com/office/drawing/2014/main" id="{D6E009B6-338B-4814-90F4-8CCE5F3F1598}"/>
              </a:ext>
            </a:extLst>
          </p:cNvPr>
          <p:cNvSpPr/>
          <p:nvPr/>
        </p:nvSpPr>
        <p:spPr>
          <a:xfrm>
            <a:off x="10623496" y="2783763"/>
            <a:ext cx="45719" cy="1962183"/>
          </a:xfrm>
          <a:prstGeom prst="curved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F78B6E-38E2-4BC1-A36B-64DACAAC6208}"/>
              </a:ext>
            </a:extLst>
          </p:cNvPr>
          <p:cNvSpPr txBox="1"/>
          <p:nvPr/>
        </p:nvSpPr>
        <p:spPr bwMode="auto">
          <a:xfrm>
            <a:off x="6959301" y="2608670"/>
            <a:ext cx="20425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Leveringssted</a:t>
            </a:r>
            <a:b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Du kan altid aftale specifikt med leverandøren, hvor på jeres adresse leveringen skal ske.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FF909-AE25-4D95-AAAB-7331B17890BF}"/>
              </a:ext>
            </a:extLst>
          </p:cNvPr>
          <p:cNvSpPr txBox="1"/>
          <p:nvPr/>
        </p:nvSpPr>
        <p:spPr bwMode="auto">
          <a:xfrm>
            <a:off x="1558702" y="2709714"/>
            <a:ext cx="168692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Leverandøren må ikke kræve leveringsgebyr for standardlevering. Det er indregnet i deres pris.</a:t>
            </a:r>
          </a:p>
          <a:p>
            <a:pPr marL="12700" marR="0" indent="-25400" algn="l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A336D-1EC7-4F1E-9B82-F6416102985D}"/>
              </a:ext>
            </a:extLst>
          </p:cNvPr>
          <p:cNvSpPr txBox="1"/>
          <p:nvPr/>
        </p:nvSpPr>
        <p:spPr bwMode="auto">
          <a:xfrm>
            <a:off x="5020903" y="4437906"/>
            <a:ext cx="17183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Du skal have bestilt</a:t>
            </a:r>
            <a:b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inden kl. 11. </a:t>
            </a:r>
            <a:b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Bestiller du efter</a:t>
            </a:r>
            <a:b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kl. 11 er leverings-</a:t>
            </a:r>
            <a:b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fristen yderligere én dag.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50AFAC-BC37-4084-9A57-5974C4488636}"/>
              </a:ext>
            </a:extLst>
          </p:cNvPr>
          <p:cNvSpPr txBox="1"/>
          <p:nvPr/>
        </p:nvSpPr>
        <p:spPr bwMode="auto">
          <a:xfrm>
            <a:off x="9479581" y="3789834"/>
            <a:ext cx="1460995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Leverandøren skal altid stille leverancen under et tag og i et aflåst rum. </a:t>
            </a:r>
          </a:p>
          <a:p>
            <a:pPr marL="12700" marR="0" indent="-25400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250C64-967A-43B4-A6CE-E8751868EB89}"/>
              </a:ext>
            </a:extLst>
          </p:cNvPr>
          <p:cNvSpPr txBox="1"/>
          <p:nvPr/>
        </p:nvSpPr>
        <p:spPr bwMode="auto">
          <a:xfrm>
            <a:off x="6843334" y="4770289"/>
            <a:ext cx="237626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Leveringsfrist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Bestiller du </a:t>
            </a: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1-35</a:t>
            </a: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 tablets skal de leveres indenfor 3 arbejdsdage.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A7CEC6-4331-4318-BF6C-509A3F1CF002}"/>
              </a:ext>
            </a:extLst>
          </p:cNvPr>
          <p:cNvSpPr txBox="1"/>
          <p:nvPr/>
        </p:nvSpPr>
        <p:spPr bwMode="auto">
          <a:xfrm>
            <a:off x="4114986" y="6546676"/>
            <a:ext cx="396044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Det findes i rammeaftalens bilag VII, afsnit 3.3.1 - 3.3.2.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BE480-BC22-4BAE-9382-7EE648BA5378}"/>
              </a:ext>
            </a:extLst>
          </p:cNvPr>
          <p:cNvSpPr txBox="1"/>
          <p:nvPr/>
        </p:nvSpPr>
        <p:spPr bwMode="auto">
          <a:xfrm>
            <a:off x="6843334" y="5271338"/>
            <a:ext cx="180629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Bestiller du </a:t>
            </a: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36-500</a:t>
            </a: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 tablets skal de leveres indenfor 15 arbejdsdage.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2C2375-F3FA-4576-8138-7A74D6582479}"/>
              </a:ext>
            </a:extLst>
          </p:cNvPr>
          <p:cNvSpPr txBox="1"/>
          <p:nvPr/>
        </p:nvSpPr>
        <p:spPr bwMode="auto">
          <a:xfrm>
            <a:off x="6843334" y="5790250"/>
            <a:ext cx="1872208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Bestiller du </a:t>
            </a: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+500 </a:t>
            </a: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tablets, er leveringstiden max. 40 arbejdsdage.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Levering mellem kl. 8-16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da-DK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5BFABF9-50B0-4A2E-9A61-A230AD957D52}"/>
              </a:ext>
            </a:extLst>
          </p:cNvPr>
          <p:cNvSpPr txBox="1"/>
          <p:nvPr/>
        </p:nvSpPr>
        <p:spPr bwMode="auto">
          <a:xfrm>
            <a:off x="9996374" y="76776"/>
            <a:ext cx="21475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12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SKI-AFTALE 50.43 TABLETS</a:t>
            </a:r>
            <a:endParaRPr lang="da-DK" sz="1200" b="1" dirty="0">
              <a:solidFill>
                <a:srgbClr val="004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F5269-1CDB-4742-A307-CD871DBC2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"/>
            <a:ext cx="12190413" cy="685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FAA65-0302-4070-AAEA-5FA4AF08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24" y="549474"/>
            <a:ext cx="10559098" cy="748800"/>
          </a:xfrm>
        </p:spPr>
        <p:txBody>
          <a:bodyPr/>
          <a:lstStyle/>
          <a:p>
            <a:r>
              <a:rPr lang="da-DK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har pligt til at undersøge leverancen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A6405E7-A2AF-4F95-BA85-F918B037446B}"/>
              </a:ext>
            </a:extLst>
          </p:cNvPr>
          <p:cNvSpPr/>
          <p:nvPr/>
        </p:nvSpPr>
        <p:spPr>
          <a:xfrm>
            <a:off x="10346217" y="2708270"/>
            <a:ext cx="594360" cy="1929384"/>
          </a:xfrm>
          <a:custGeom>
            <a:avLst/>
            <a:gdLst>
              <a:gd name="connsiteX0" fmla="*/ 292608 w 594360"/>
              <a:gd name="connsiteY0" fmla="*/ 0 h 1929384"/>
              <a:gd name="connsiteX1" fmla="*/ 301752 w 594360"/>
              <a:gd name="connsiteY1" fmla="*/ 54864 h 1929384"/>
              <a:gd name="connsiteX2" fmla="*/ 347472 w 594360"/>
              <a:gd name="connsiteY2" fmla="*/ 100584 h 1929384"/>
              <a:gd name="connsiteX3" fmla="*/ 402336 w 594360"/>
              <a:gd name="connsiteY3" fmla="*/ 155448 h 1929384"/>
              <a:gd name="connsiteX4" fmla="*/ 429768 w 594360"/>
              <a:gd name="connsiteY4" fmla="*/ 210312 h 1929384"/>
              <a:gd name="connsiteX5" fmla="*/ 448056 w 594360"/>
              <a:gd name="connsiteY5" fmla="*/ 237744 h 1929384"/>
              <a:gd name="connsiteX6" fmla="*/ 475488 w 594360"/>
              <a:gd name="connsiteY6" fmla="*/ 310896 h 1929384"/>
              <a:gd name="connsiteX7" fmla="*/ 484632 w 594360"/>
              <a:gd name="connsiteY7" fmla="*/ 338328 h 1929384"/>
              <a:gd name="connsiteX8" fmla="*/ 530352 w 594360"/>
              <a:gd name="connsiteY8" fmla="*/ 438912 h 1929384"/>
              <a:gd name="connsiteX9" fmla="*/ 566928 w 594360"/>
              <a:gd name="connsiteY9" fmla="*/ 557784 h 1929384"/>
              <a:gd name="connsiteX10" fmla="*/ 594360 w 594360"/>
              <a:gd name="connsiteY10" fmla="*/ 667512 h 1929384"/>
              <a:gd name="connsiteX11" fmla="*/ 585216 w 594360"/>
              <a:gd name="connsiteY11" fmla="*/ 1133856 h 1929384"/>
              <a:gd name="connsiteX12" fmla="*/ 576072 w 594360"/>
              <a:gd name="connsiteY12" fmla="*/ 1179576 h 1929384"/>
              <a:gd name="connsiteX13" fmla="*/ 548640 w 594360"/>
              <a:gd name="connsiteY13" fmla="*/ 1261872 h 1929384"/>
              <a:gd name="connsiteX14" fmla="*/ 530352 w 594360"/>
              <a:gd name="connsiteY14" fmla="*/ 1307592 h 1929384"/>
              <a:gd name="connsiteX15" fmla="*/ 521208 w 594360"/>
              <a:gd name="connsiteY15" fmla="*/ 1353312 h 1929384"/>
              <a:gd name="connsiteX16" fmla="*/ 512064 w 594360"/>
              <a:gd name="connsiteY16" fmla="*/ 1417320 h 1929384"/>
              <a:gd name="connsiteX17" fmla="*/ 475488 w 594360"/>
              <a:gd name="connsiteY17" fmla="*/ 1490472 h 1929384"/>
              <a:gd name="connsiteX18" fmla="*/ 457200 w 594360"/>
              <a:gd name="connsiteY18" fmla="*/ 1545336 h 1929384"/>
              <a:gd name="connsiteX19" fmla="*/ 438912 w 594360"/>
              <a:gd name="connsiteY19" fmla="*/ 1609344 h 1929384"/>
              <a:gd name="connsiteX20" fmla="*/ 393192 w 594360"/>
              <a:gd name="connsiteY20" fmla="*/ 1673352 h 1929384"/>
              <a:gd name="connsiteX21" fmla="*/ 365760 w 594360"/>
              <a:gd name="connsiteY21" fmla="*/ 1700784 h 1929384"/>
              <a:gd name="connsiteX22" fmla="*/ 329184 w 594360"/>
              <a:gd name="connsiteY22" fmla="*/ 1755648 h 1929384"/>
              <a:gd name="connsiteX23" fmla="*/ 320040 w 594360"/>
              <a:gd name="connsiteY23" fmla="*/ 1783080 h 1929384"/>
              <a:gd name="connsiteX24" fmla="*/ 292608 w 594360"/>
              <a:gd name="connsiteY24" fmla="*/ 1801368 h 1929384"/>
              <a:gd name="connsiteX25" fmla="*/ 265176 w 594360"/>
              <a:gd name="connsiteY25" fmla="*/ 1828800 h 1929384"/>
              <a:gd name="connsiteX26" fmla="*/ 210312 w 594360"/>
              <a:gd name="connsiteY26" fmla="*/ 1856232 h 1929384"/>
              <a:gd name="connsiteX27" fmla="*/ 128016 w 594360"/>
              <a:gd name="connsiteY27" fmla="*/ 1892808 h 1929384"/>
              <a:gd name="connsiteX28" fmla="*/ 36576 w 594360"/>
              <a:gd name="connsiteY28" fmla="*/ 1911096 h 1929384"/>
              <a:gd name="connsiteX29" fmla="*/ 0 w 594360"/>
              <a:gd name="connsiteY29" fmla="*/ 1929384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4360" h="1929384">
                <a:moveTo>
                  <a:pt x="292608" y="0"/>
                </a:moveTo>
                <a:cubicBezTo>
                  <a:pt x="295656" y="18288"/>
                  <a:pt x="295889" y="37275"/>
                  <a:pt x="301752" y="54864"/>
                </a:cubicBezTo>
                <a:cubicBezTo>
                  <a:pt x="313944" y="91440"/>
                  <a:pt x="323088" y="76200"/>
                  <a:pt x="347472" y="100584"/>
                </a:cubicBezTo>
                <a:cubicBezTo>
                  <a:pt x="415524" y="168636"/>
                  <a:pt x="337687" y="112349"/>
                  <a:pt x="402336" y="155448"/>
                </a:cubicBezTo>
                <a:cubicBezTo>
                  <a:pt x="454747" y="234064"/>
                  <a:pt x="391910" y="134596"/>
                  <a:pt x="429768" y="210312"/>
                </a:cubicBezTo>
                <a:cubicBezTo>
                  <a:pt x="434683" y="220142"/>
                  <a:pt x="441960" y="228600"/>
                  <a:pt x="448056" y="237744"/>
                </a:cubicBezTo>
                <a:cubicBezTo>
                  <a:pt x="464914" y="305178"/>
                  <a:pt x="446798" y="243953"/>
                  <a:pt x="475488" y="310896"/>
                </a:cubicBezTo>
                <a:cubicBezTo>
                  <a:pt x="479285" y="319755"/>
                  <a:pt x="480835" y="329469"/>
                  <a:pt x="484632" y="338328"/>
                </a:cubicBezTo>
                <a:cubicBezTo>
                  <a:pt x="529876" y="443897"/>
                  <a:pt x="469325" y="280241"/>
                  <a:pt x="530352" y="438912"/>
                </a:cubicBezTo>
                <a:cubicBezTo>
                  <a:pt x="547965" y="484705"/>
                  <a:pt x="552199" y="509913"/>
                  <a:pt x="566928" y="557784"/>
                </a:cubicBezTo>
                <a:cubicBezTo>
                  <a:pt x="593274" y="643410"/>
                  <a:pt x="579935" y="580963"/>
                  <a:pt x="594360" y="667512"/>
                </a:cubicBezTo>
                <a:cubicBezTo>
                  <a:pt x="591312" y="822960"/>
                  <a:pt x="590765" y="978477"/>
                  <a:pt x="585216" y="1133856"/>
                </a:cubicBezTo>
                <a:cubicBezTo>
                  <a:pt x="584661" y="1149388"/>
                  <a:pt x="580342" y="1164632"/>
                  <a:pt x="576072" y="1179576"/>
                </a:cubicBezTo>
                <a:cubicBezTo>
                  <a:pt x="568128" y="1207379"/>
                  <a:pt x="559379" y="1235024"/>
                  <a:pt x="548640" y="1261872"/>
                </a:cubicBezTo>
                <a:cubicBezTo>
                  <a:pt x="542544" y="1277112"/>
                  <a:pt x="535069" y="1291870"/>
                  <a:pt x="530352" y="1307592"/>
                </a:cubicBezTo>
                <a:cubicBezTo>
                  <a:pt x="525886" y="1322478"/>
                  <a:pt x="523763" y="1337982"/>
                  <a:pt x="521208" y="1353312"/>
                </a:cubicBezTo>
                <a:cubicBezTo>
                  <a:pt x="517665" y="1374571"/>
                  <a:pt x="518880" y="1396873"/>
                  <a:pt x="512064" y="1417320"/>
                </a:cubicBezTo>
                <a:cubicBezTo>
                  <a:pt x="503443" y="1443183"/>
                  <a:pt x="484109" y="1464609"/>
                  <a:pt x="475488" y="1490472"/>
                </a:cubicBezTo>
                <a:cubicBezTo>
                  <a:pt x="469392" y="1508760"/>
                  <a:pt x="462739" y="1526872"/>
                  <a:pt x="457200" y="1545336"/>
                </a:cubicBezTo>
                <a:cubicBezTo>
                  <a:pt x="452805" y="1559985"/>
                  <a:pt x="446595" y="1593979"/>
                  <a:pt x="438912" y="1609344"/>
                </a:cubicBezTo>
                <a:cubicBezTo>
                  <a:pt x="433123" y="1620923"/>
                  <a:pt x="398162" y="1667553"/>
                  <a:pt x="393192" y="1673352"/>
                </a:cubicBezTo>
                <a:cubicBezTo>
                  <a:pt x="384776" y="1683170"/>
                  <a:pt x="373699" y="1690576"/>
                  <a:pt x="365760" y="1700784"/>
                </a:cubicBezTo>
                <a:cubicBezTo>
                  <a:pt x="352266" y="1718134"/>
                  <a:pt x="339858" y="1736435"/>
                  <a:pt x="329184" y="1755648"/>
                </a:cubicBezTo>
                <a:cubicBezTo>
                  <a:pt x="324503" y="1764074"/>
                  <a:pt x="326061" y="1775554"/>
                  <a:pt x="320040" y="1783080"/>
                </a:cubicBezTo>
                <a:cubicBezTo>
                  <a:pt x="313175" y="1791662"/>
                  <a:pt x="301051" y="1794333"/>
                  <a:pt x="292608" y="1801368"/>
                </a:cubicBezTo>
                <a:cubicBezTo>
                  <a:pt x="282674" y="1809647"/>
                  <a:pt x="275110" y="1820521"/>
                  <a:pt x="265176" y="1828800"/>
                </a:cubicBezTo>
                <a:cubicBezTo>
                  <a:pt x="225868" y="1861557"/>
                  <a:pt x="251552" y="1835612"/>
                  <a:pt x="210312" y="1856232"/>
                </a:cubicBezTo>
                <a:cubicBezTo>
                  <a:pt x="150266" y="1886255"/>
                  <a:pt x="222379" y="1869217"/>
                  <a:pt x="128016" y="1892808"/>
                </a:cubicBezTo>
                <a:cubicBezTo>
                  <a:pt x="-15689" y="1928734"/>
                  <a:pt x="142956" y="1880702"/>
                  <a:pt x="36576" y="1911096"/>
                </a:cubicBezTo>
                <a:cubicBezTo>
                  <a:pt x="7156" y="1919502"/>
                  <a:pt x="15020" y="1914364"/>
                  <a:pt x="0" y="192938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rrow: Curved Left 61">
            <a:extLst>
              <a:ext uri="{FF2B5EF4-FFF2-40B4-BE49-F238E27FC236}">
                <a16:creationId xmlns:a16="http://schemas.microsoft.com/office/drawing/2014/main" id="{D6E009B6-338B-4814-90F4-8CCE5F3F1598}"/>
              </a:ext>
            </a:extLst>
          </p:cNvPr>
          <p:cNvSpPr/>
          <p:nvPr/>
        </p:nvSpPr>
        <p:spPr>
          <a:xfrm>
            <a:off x="10623496" y="2708270"/>
            <a:ext cx="45719" cy="1962183"/>
          </a:xfrm>
          <a:prstGeom prst="curvedLef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4DD60-951C-44EA-9207-39328215446C}"/>
              </a:ext>
            </a:extLst>
          </p:cNvPr>
          <p:cNvSpPr txBox="1"/>
          <p:nvPr/>
        </p:nvSpPr>
        <p:spPr bwMode="auto">
          <a:xfrm>
            <a:off x="1198662" y="2585537"/>
            <a:ext cx="1843682" cy="163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1100" b="1" dirty="0">
                <a:latin typeface="Arial" panose="020B0604020202020204" pitchFamily="34" charset="0"/>
                <a:cs typeface="Arial" panose="020B0604020202020204" pitchFamily="34" charset="0"/>
              </a:rPr>
              <a:t>Undersøgelsespligt</a:t>
            </a:r>
          </a:p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Når der er leveret, skal du undersøge, om leverancen passer med følgesedlen.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Ser mængden ud til at være korrekt?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Er emballagen beskadiget? 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305E7-9B37-4233-98E6-9E6BD68F76A5}"/>
              </a:ext>
            </a:extLst>
          </p:cNvPr>
          <p:cNvSpPr txBox="1"/>
          <p:nvPr/>
        </p:nvSpPr>
        <p:spPr bwMode="auto">
          <a:xfrm>
            <a:off x="3868987" y="3573810"/>
            <a:ext cx="1434131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Du skriver kun under for modtagelsen af varerne. </a:t>
            </a:r>
          </a:p>
          <a:p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Du er altid velkommen til at reklamere, når du har åbnet leveringen.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A99B-E96D-4A8D-90EF-01953EB5A894}"/>
              </a:ext>
            </a:extLst>
          </p:cNvPr>
          <p:cNvSpPr txBox="1"/>
          <p:nvPr/>
        </p:nvSpPr>
        <p:spPr bwMode="auto">
          <a:xfrm>
            <a:off x="6095206" y="2955861"/>
            <a:ext cx="960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der fejl i leveringen?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53857-4761-4440-86DC-FBDA6F572CF1}"/>
              </a:ext>
            </a:extLst>
          </p:cNvPr>
          <p:cNvSpPr txBox="1"/>
          <p:nvPr/>
        </p:nvSpPr>
        <p:spPr bwMode="auto">
          <a:xfrm>
            <a:off x="8828673" y="2771195"/>
            <a:ext cx="16561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Så skal du hurtigst muligt oplyse leverandøren om det.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F320D-E626-43C4-8137-FE0589625205}"/>
              </a:ext>
            </a:extLst>
          </p:cNvPr>
          <p:cNvSpPr txBox="1"/>
          <p:nvPr/>
        </p:nvSpPr>
        <p:spPr bwMode="auto">
          <a:xfrm>
            <a:off x="9022065" y="4473283"/>
            <a:ext cx="15271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algn="ctr" defTabSz="457200" eaLnBrk="0" hangingPunct="0">
              <a:spcAft>
                <a:spcPts val="1500"/>
              </a:spcAft>
            </a:pPr>
            <a:r>
              <a:rPr lang="da-D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Uanset hvad, har </a:t>
            </a:r>
            <a:br>
              <a:rPr lang="da-D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returret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8B20B-ECAF-433F-BF64-6C1221FAD0BF}"/>
              </a:ext>
            </a:extLst>
          </p:cNvPr>
          <p:cNvSpPr txBox="1"/>
          <p:nvPr/>
        </p:nvSpPr>
        <p:spPr bwMode="auto">
          <a:xfrm>
            <a:off x="3362055" y="6462207"/>
            <a:ext cx="568863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Følgende er gældende efter almindelig dansk baggrundsret, men findes også i rammeaftalens bilag VII, afsnit 3.5. </a:t>
            </a:r>
            <a:endParaRPr lang="da-DK" sz="800" dirty="0"/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1990C5D-E526-4E79-B8F4-B78F65ECC0D9}"/>
              </a:ext>
            </a:extLst>
          </p:cNvPr>
          <p:cNvSpPr txBox="1"/>
          <p:nvPr/>
        </p:nvSpPr>
        <p:spPr bwMode="auto">
          <a:xfrm>
            <a:off x="9996374" y="76776"/>
            <a:ext cx="21475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12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SKI-AFTALE 50.43 TABLETS</a:t>
            </a:r>
            <a:endParaRPr lang="da-DK" sz="1200" b="1" dirty="0">
              <a:solidFill>
                <a:srgbClr val="004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C1CAD9-F0A3-45EA-B798-497B1857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"/>
            <a:ext cx="12190413" cy="685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FAA65-0302-4070-AAEA-5FA4AF08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549474"/>
            <a:ext cx="10559098" cy="748800"/>
          </a:xfrm>
        </p:spPr>
        <p:txBody>
          <a:bodyPr/>
          <a:lstStyle/>
          <a:p>
            <a:r>
              <a:rPr lang="da-DK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ret til at returnere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CC317-7B5A-446F-ACC5-C39C10FF8956}"/>
              </a:ext>
            </a:extLst>
          </p:cNvPr>
          <p:cNvSpPr txBox="1"/>
          <p:nvPr/>
        </p:nvSpPr>
        <p:spPr bwMode="auto">
          <a:xfrm>
            <a:off x="1288439" y="5089732"/>
            <a:ext cx="171042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defTabSz="457200" rtl="0" eaLnBrk="0" fontAlgn="base" latinLnBrk="0" hangingPunct="0"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Leverandøren skal hurtigst muligt afhente fejlleverancen. </a:t>
            </a:r>
            <a:endParaRPr lang="da-D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B687F5-BBE2-4B8E-985E-5604BBEC6B5F}"/>
              </a:ext>
            </a:extLst>
          </p:cNvPr>
          <p:cNvSpPr txBox="1"/>
          <p:nvPr/>
        </p:nvSpPr>
        <p:spPr bwMode="auto">
          <a:xfrm>
            <a:off x="1315237" y="2690541"/>
            <a:ext cx="14628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1100" b="0" dirty="0">
                <a:latin typeface="Arial" panose="020B0604020202020204" pitchFamily="34" charset="0"/>
                <a:cs typeface="Arial" panose="020B0604020202020204" pitchFamily="34" charset="0"/>
              </a:rPr>
              <a:t>Hvis du ikke har bestilt de modtagne varer, kan du gratis returnere dem.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88A8E8-20D9-419A-8E21-4C4B32A604E1}"/>
              </a:ext>
            </a:extLst>
          </p:cNvPr>
          <p:cNvSpPr txBox="1"/>
          <p:nvPr/>
        </p:nvSpPr>
        <p:spPr bwMode="auto">
          <a:xfrm>
            <a:off x="4839523" y="2676497"/>
            <a:ext cx="1831747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Du skal give leverandøren skriftlig besked om fejlleverancen og din retur. </a:t>
            </a:r>
          </a:p>
          <a:p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Det skal ske senest 10 arbejdsdage, fra du modtog leveringen.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E0092C-3F37-4E61-8BF3-3342C6904D09}"/>
              </a:ext>
            </a:extLst>
          </p:cNvPr>
          <p:cNvSpPr txBox="1"/>
          <p:nvPr/>
        </p:nvSpPr>
        <p:spPr bwMode="auto">
          <a:xfrm>
            <a:off x="8763236" y="2534047"/>
            <a:ext cx="201249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Du har returret hvis:</a:t>
            </a:r>
          </a:p>
          <a:p>
            <a:endParaRPr lang="da-DK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Du giver leverandøren skriftlig besked inden 10 arbejdsdage </a:t>
            </a:r>
            <a:b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fra deres levering.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Den indre og ydre emballage er uåbnet.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Du er villig til at betale leverandørens omkostninger forbundet med afhentningen.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45720-3EA9-42A4-A300-B4FFF6C843BF}"/>
              </a:ext>
            </a:extLst>
          </p:cNvPr>
          <p:cNvSpPr txBox="1"/>
          <p:nvPr/>
        </p:nvSpPr>
        <p:spPr bwMode="auto">
          <a:xfrm>
            <a:off x="4114986" y="6546676"/>
            <a:ext cx="396044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Det findes i rammeaftalens bilag VII, afsnit 3.6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27DB030D-3787-42CF-872E-94D3C9C54720}"/>
              </a:ext>
            </a:extLst>
          </p:cNvPr>
          <p:cNvSpPr txBox="1"/>
          <p:nvPr/>
        </p:nvSpPr>
        <p:spPr bwMode="auto">
          <a:xfrm>
            <a:off x="9996374" y="76776"/>
            <a:ext cx="21475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12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SKI-AFTALE 50.43 TABLETS</a:t>
            </a:r>
            <a:endParaRPr lang="da-DK" sz="1200" b="1" dirty="0">
              <a:solidFill>
                <a:srgbClr val="004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3AA36-E6EA-448A-A269-A1E98C29A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"/>
            <a:ext cx="12190413" cy="68555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13165646" y="1083984"/>
            <a:ext cx="48532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2000"/>
              </a:spcAft>
            </a:pP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80098" y="549474"/>
            <a:ext cx="6383260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999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 indent="-33866" defTabSz="609585" eaLnBrk="0" hangingPunct="0">
              <a:lnSpc>
                <a:spcPts val="2884"/>
              </a:lnSpc>
              <a:spcAft>
                <a:spcPts val="0"/>
              </a:spcAft>
            </a:pPr>
            <a:r>
              <a:rPr lang="da-DK" sz="24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PROCESSEN FOR DIN FAKTURERING</a:t>
            </a:r>
            <a:endParaRPr lang="da-DK" sz="2000" b="1" dirty="0">
              <a:solidFill>
                <a:srgbClr val="004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358" y="2452975"/>
            <a:ext cx="2431567" cy="4001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Leverandøren sender en elektronisk faktura – og afholder selv </a:t>
            </a:r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udgifter.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98662" y="3819740"/>
            <a:ext cx="1745919" cy="155427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Aft>
                <a:spcPts val="600"/>
              </a:spcAft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Du skal betale senest 30 dage efter, at leverandøren har sendt fakturaen. </a:t>
            </a:r>
          </a:p>
          <a:p>
            <a:pPr>
              <a:spcAft>
                <a:spcPts val="600"/>
              </a:spcAft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Du bør tjekke fakturaen for eventuelle fejl. Er der fejl på, kan du udskyde betalingen, hvis du hurtigst muligt underretter leverandøren.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83038" y="3861842"/>
            <a:ext cx="979354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Betalingen til leverandøren er forsinket.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99262" y="3863585"/>
            <a:ext cx="124797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Betaler du for sent har leverandøren ret til en årlig rente på den gældende udlånsrente med tillæg på 8 %.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831510" y="3209184"/>
            <a:ext cx="1872208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Hvis du ikke betaler, kan leverandøren kræve, at du returnerer allerede leverede varer.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831511" y="4166157"/>
            <a:ext cx="2033878" cy="86177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Hvis leverandøren gør det, skal de give dig et skriftlig varsel på mindst 20 dage, og fortælle at forsat manglende betaling vil medføre returnering.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CF1DB-D6D2-4693-B01E-5D1CCFA9973B}"/>
              </a:ext>
            </a:extLst>
          </p:cNvPr>
          <p:cNvSpPr txBox="1"/>
          <p:nvPr/>
        </p:nvSpPr>
        <p:spPr bwMode="auto">
          <a:xfrm>
            <a:off x="3695187" y="5553194"/>
            <a:ext cx="19679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Fakturadato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Fakturanummer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Ordrenummer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Bestillers enhed og navn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Datoer for bestilling og levering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Pris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Forfaldsdato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955F3-A364-405B-B70D-C296ABFBAD09}"/>
              </a:ext>
            </a:extLst>
          </p:cNvPr>
          <p:cNvSpPr txBox="1"/>
          <p:nvPr/>
        </p:nvSpPr>
        <p:spPr bwMode="auto">
          <a:xfrm>
            <a:off x="1190420" y="2901407"/>
            <a:ext cx="1745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1500"/>
              </a:spcAft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Leverandøren skal fakturere e-ordrer enkeltvis.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B341B-C9D9-4219-89D3-07E2B368A206}"/>
              </a:ext>
            </a:extLst>
          </p:cNvPr>
          <p:cNvSpPr txBox="1"/>
          <p:nvPr/>
        </p:nvSpPr>
        <p:spPr bwMode="auto">
          <a:xfrm>
            <a:off x="6599262" y="6546676"/>
            <a:ext cx="4608512" cy="2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Det findes i rammeaftalens bilag VII, afsnit 8.2.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FC392A2-326B-450A-90E6-EF0AAFE66FD0}"/>
              </a:ext>
            </a:extLst>
          </p:cNvPr>
          <p:cNvSpPr txBox="1"/>
          <p:nvPr/>
        </p:nvSpPr>
        <p:spPr bwMode="auto">
          <a:xfrm>
            <a:off x="9996374" y="76776"/>
            <a:ext cx="21475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12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SKI-AFTALE 50.43 TABLETS</a:t>
            </a:r>
            <a:endParaRPr lang="da-DK" sz="1200" b="1" dirty="0">
              <a:solidFill>
                <a:srgbClr val="004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09D91-7E15-4A8C-BD02-F3C70B36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3"/>
            <a:ext cx="12190413" cy="6855501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B8D6EC2-2BC7-4045-9860-9176CC469B30}"/>
              </a:ext>
            </a:extLst>
          </p:cNvPr>
          <p:cNvSpPr/>
          <p:nvPr/>
        </p:nvSpPr>
        <p:spPr>
          <a:xfrm>
            <a:off x="8327454" y="2493690"/>
            <a:ext cx="2664296" cy="2160240"/>
          </a:xfrm>
          <a:prstGeom prst="roundRect">
            <a:avLst>
              <a:gd name="adj" fmla="val 3005"/>
            </a:avLst>
          </a:prstGeom>
          <a:noFill/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 udgør 3 % af prisen for det forsinkede – pr. dag!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kan samlet set ikke overstige 25 % af prisen.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løber fra dagen efter leveringsfristen, og indtil leverancen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Boden forfalder til betaling ugevis bagudregnet.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skal kræve boden indenfor 6 måneder.  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E2A53908-A3EA-480E-B658-5F4F9DBF6C17}"/>
              </a:ext>
            </a:extLst>
          </p:cNvPr>
          <p:cNvSpPr/>
          <p:nvPr/>
        </p:nvSpPr>
        <p:spPr>
          <a:xfrm>
            <a:off x="9350175" y="4941962"/>
            <a:ext cx="1813639" cy="1246535"/>
          </a:xfrm>
          <a:prstGeom prst="roundRect">
            <a:avLst>
              <a:gd name="adj" fmla="val 10142"/>
            </a:avLst>
          </a:prstGeom>
          <a:noFill/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leverandøren rammer max-boden, kan du ophæve købet og kræve, at du får dine penge retur. Du skal dog i så fald returnere, hvad der eventuelt måtte være leveret. 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17B518E-B30D-41F8-B4AD-F6E43B71D5AD}"/>
              </a:ext>
            </a:extLst>
          </p:cNvPr>
          <p:cNvSpPr/>
          <p:nvPr/>
        </p:nvSpPr>
        <p:spPr>
          <a:xfrm>
            <a:off x="5719205" y="2666281"/>
            <a:ext cx="127288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det</a:t>
            </a:r>
            <a:br>
              <a:rPr lang="da-DK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pga. forhold, </a:t>
            </a:r>
          </a:p>
          <a:p>
            <a:pPr algn="ctr"/>
            <a:r>
              <a:rPr lang="da-DK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leverandøren </a:t>
            </a:r>
          </a:p>
          <a:p>
            <a:pPr algn="ctr"/>
            <a:r>
              <a:rPr lang="da-DK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bærer risikoen </a:t>
            </a:r>
          </a:p>
          <a:p>
            <a:pPr algn="ctr"/>
            <a:r>
              <a:rPr lang="da-DK" sz="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for?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B6754A7C-F3FC-4A55-89C1-A87432BCD63B}"/>
              </a:ext>
            </a:extLst>
          </p:cNvPr>
          <p:cNvSpPr/>
          <p:nvPr/>
        </p:nvSpPr>
        <p:spPr>
          <a:xfrm>
            <a:off x="5159102" y="5229994"/>
            <a:ext cx="1009302" cy="400110"/>
          </a:xfrm>
          <a:prstGeom prst="roundRect">
            <a:avLst>
              <a:gd name="adj" fmla="val 1014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kan du kræve bod.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22B4FC42-A78A-4034-A757-7F2885C946C7}"/>
              </a:ext>
            </a:extLst>
          </p:cNvPr>
          <p:cNvSpPr/>
          <p:nvPr/>
        </p:nvSpPr>
        <p:spPr>
          <a:xfrm>
            <a:off x="6443339" y="5229994"/>
            <a:ext cx="1272883" cy="831986"/>
          </a:xfrm>
          <a:prstGeom prst="roundRect">
            <a:avLst>
              <a:gd name="adj" fmla="val 1014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a-DK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har forsinkelsen ingen konsekvens.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97CC58A5-D4C4-46BC-BC66-20CAD2E51871}"/>
              </a:ext>
            </a:extLst>
          </p:cNvPr>
          <p:cNvSpPr/>
          <p:nvPr/>
        </p:nvSpPr>
        <p:spPr>
          <a:xfrm>
            <a:off x="1509812" y="2672675"/>
            <a:ext cx="2209130" cy="613103"/>
          </a:xfrm>
          <a:prstGeom prst="roundRect">
            <a:avLst>
              <a:gd name="adj" fmla="val 1014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Leverandøren er forsinket med hele eller dele af din leverance.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797FF24-9CA6-477A-B093-065C19A9ECBA}"/>
              </a:ext>
            </a:extLst>
          </p:cNvPr>
          <p:cNvSpPr/>
          <p:nvPr/>
        </p:nvSpPr>
        <p:spPr>
          <a:xfrm>
            <a:off x="694606" y="4149874"/>
            <a:ext cx="2492391" cy="1139435"/>
          </a:xfrm>
          <a:prstGeom prst="roundRect">
            <a:avLst>
              <a:gd name="adj" fmla="val 981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Leverandøren skal: </a:t>
            </a:r>
          </a:p>
          <a:p>
            <a:pPr marL="171450" indent="-171450">
              <a:buFontTx/>
              <a:buChar char="-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Straks informere dig </a:t>
            </a:r>
          </a:p>
          <a:p>
            <a:pPr marL="171450" indent="-171450">
              <a:buFontTx/>
              <a:buChar char="-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Oplyse årsag</a:t>
            </a:r>
          </a:p>
          <a:p>
            <a:pPr marL="171450" indent="-171450">
              <a:buFontTx/>
              <a:buChar char="-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Oplyse forventet varighed</a:t>
            </a:r>
          </a:p>
          <a:p>
            <a:pPr marL="171450" indent="-171450">
              <a:buFontTx/>
              <a:buChar char="-"/>
            </a:pPr>
            <a:r>
              <a:rPr lang="da-DK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Iværksatte tiltag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41F09E-3960-4E53-B550-B35D9541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549474"/>
            <a:ext cx="10271066" cy="672802"/>
          </a:xfrm>
        </p:spPr>
        <p:txBody>
          <a:bodyPr/>
          <a:lstStyle/>
          <a:p>
            <a:r>
              <a:rPr lang="da-DK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kan du gøre hvis leverancen er forsinket?</a:t>
            </a:r>
          </a:p>
        </p:txBody>
      </p:sp>
      <p:sp>
        <p:nvSpPr>
          <p:cNvPr id="70" name="WordArt 13">
            <a:extLst>
              <a:ext uri="{FF2B5EF4-FFF2-40B4-BE49-F238E27FC236}">
                <a16:creationId xmlns:a16="http://schemas.microsoft.com/office/drawing/2014/main" id="{73EA8A69-4373-4561-86A2-9C5C5DE5D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700000">
            <a:off x="5925215" y="3565457"/>
            <a:ext cx="257880" cy="2591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a-DK" sz="3600" kern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6C600-0D5A-4BB6-84CE-DA49BC44918F}"/>
              </a:ext>
            </a:extLst>
          </p:cNvPr>
          <p:cNvSpPr txBox="1"/>
          <p:nvPr/>
        </p:nvSpPr>
        <p:spPr bwMode="auto">
          <a:xfrm>
            <a:off x="5400519" y="6546676"/>
            <a:ext cx="249488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Det findes i rammeaftalens bilag VII, afsnit 9.1 - 9.4.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0DD28F-8640-48C0-8C41-7A43859D9763}"/>
              </a:ext>
            </a:extLst>
          </p:cNvPr>
          <p:cNvSpPr/>
          <p:nvPr/>
        </p:nvSpPr>
        <p:spPr>
          <a:xfrm>
            <a:off x="5087094" y="3853050"/>
            <a:ext cx="1367965" cy="748962"/>
          </a:xfrm>
          <a:prstGeom prst="roundRect">
            <a:avLst>
              <a:gd name="adj" fmla="val 10142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da-DK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leverandøren dokumentere, at forsinkelsen skyldes producenten?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F29098-4225-41DF-905D-EF0C12386CDD}"/>
              </a:ext>
            </a:extLst>
          </p:cNvPr>
          <p:cNvSpPr txBox="1"/>
          <p:nvPr/>
        </p:nvSpPr>
        <p:spPr bwMode="auto">
          <a:xfrm>
            <a:off x="9996374" y="76776"/>
            <a:ext cx="21475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r>
              <a:rPr lang="da-DK" sz="1200" b="1" dirty="0">
                <a:solidFill>
                  <a:srgbClr val="004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SKI-AFTALE 50.43 TABLETS</a:t>
            </a:r>
            <a:endParaRPr lang="da-DK" sz="1200" b="1" dirty="0">
              <a:solidFill>
                <a:srgbClr val="004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Ramboll Basic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D653125C-1E6D-488F-9583-8A27F724BC2E}" vid="{3B480301-3050-4E31-9D61-39A9D7868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naliseres xmlns="a2a32deb-16d8-4e70-96d0-88b7aade78ab">false</Journaliseres>
    <Sorteringsnr. xmlns="a2a32deb-16d8-4e70-96d0-88b7aade78ab">3</Sorteringsnr.>
    <Skjul_x0020_for_x0020_leverandører xmlns="a2a32deb-16d8-4e70-96d0-88b7aade78ab">false</Skjul_x0020_for_x0020_leverandører>
    <Beskrivelse. xmlns="a2a32deb-16d8-4e70-96d0-88b7aade78ab" xsi:nil="true"/>
    <ID1 xmlns="a2a32deb-16d8-4e70-96d0-88b7aade78ab">6816</ID1>
    <Dokument_x0020_brugsvejledning xmlns="a2a32deb-16d8-4e70-96d0-88b7aade78ab">Visualisering af kontrakten</Dokument_x0020_brugsvejledning>
    <Supplerende_x0020_dokumentnavn xmlns="a2a32deb-16d8-4e70-96d0-88b7aade78ab">Guidelines</Supplerende_x0020_dokumentnavn>
    <Oprindeligt_x0020_filnavn xmlns="a2a32deb-16d8-4e70-96d0-88b7aade78ab">50.43 Guidelines.pptx</Oprindeligt_x0020_filnavn>
    <Data-ejer xmlns="a2a32deb-16d8-4e70-96d0-88b7aade78ab">
      <UserInfo>
        <DisplayName>Gitte Houby Nielsen</DisplayName>
        <AccountId>147</AccountId>
        <AccountType/>
      </UserInfo>
    </Data-ejer>
    <Aftale_x0020_dokumenttype xmlns="a2a32deb-16d8-4e70-96d0-88b7aade78ab">37</Aftale_x0020_dokumenttype>
    <Startdato_x002f_tid xmlns="a2a32deb-16d8-4e70-96d0-88b7aade78ab">2018-08-26T22:00:00+00:00</Startdato_x002f_tid>
    <Stopdato xmlns="a2a32deb-16d8-4e70-96d0-88b7aade78ab" xsi:nil="true"/>
    <Internt_x0020_dokument xmlns="a2a32deb-16d8-4e70-96d0-88b7aade78ab">false</Internt_x0020_dokument>
    <Rettighedsniveau xmlns="a2a32deb-16d8-4e70-96d0-88b7aade78ab">Offentligt</Rettighedsniveau>
    <Offentligt_x0020_tilgængeligt xmlns="a2a32deb-16d8-4e70-96d0-88b7aade78ab">true</Offentligt_x0020_tilgængeligt>
    <Elementnavn xmlns="a2a32deb-16d8-4e70-96d0-88b7aade78ab">Vejledning, Guidelines (6816)</Elementnavn>
    <Overordnet_x0020_aftale xmlns="a2a32deb-16d8-4e70-96d0-88b7aade78ab">1475</Overordnet_x0020_afta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ejledning" ma:contentTypeID="0x0101003B00905842ADFB43991698D9A3F4E89004170057FE682DC45522429174674EF194D1C2" ma:contentTypeVersion="69" ma:contentTypeDescription="" ma:contentTypeScope="" ma:versionID="34dafbb29bde1b477059635c5c407ae3">
  <xsd:schema xmlns:xsd="http://www.w3.org/2001/XMLSchema" xmlns:xs="http://www.w3.org/2001/XMLSchema" xmlns:p="http://schemas.microsoft.com/office/2006/metadata/properties" xmlns:ns2="a2a32deb-16d8-4e70-96d0-88b7aade78ab" targetNamespace="http://schemas.microsoft.com/office/2006/metadata/properties" ma:root="true" ma:fieldsID="b45209da338e823225650736cd8ae93f" ns2:_="">
    <xsd:import namespace="a2a32deb-16d8-4e70-96d0-88b7aade78ab"/>
    <xsd:element name="properties">
      <xsd:complexType>
        <xsd:sequence>
          <xsd:element name="documentManagement">
            <xsd:complexType>
              <xsd:all>
                <xsd:element ref="ns2:Supplerende_x0020_dokumentnavn" minOccurs="0"/>
                <xsd:element ref="ns2:Overordnet_x0020_aftale"/>
                <xsd:element ref="ns2:Data-ejer"/>
                <xsd:element ref="ns2:Journaliseres" minOccurs="0"/>
                <xsd:element ref="ns2:Rettighedsniveau"/>
                <xsd:element ref="ns2:Dokument_x0020_brugsvejledning" minOccurs="0"/>
                <xsd:element ref="ns2:Sorteringsnr." minOccurs="0"/>
                <xsd:element ref="ns2:Oprindeligt_x0020_filnavn" minOccurs="0"/>
                <xsd:element ref="ns2:Startdato_x002f_tid" minOccurs="0"/>
                <xsd:element ref="ns2:Stopdato" minOccurs="0"/>
                <xsd:element ref="ns2:Internt_x0020_dokument" minOccurs="0"/>
                <xsd:element ref="ns2:Offentligt_x0020_tilgængeligt" minOccurs="0"/>
                <xsd:element ref="ns2:Skjul_x0020_for_x0020_leverandører" minOccurs="0"/>
                <xsd:element ref="ns2:Beskrivelse." minOccurs="0"/>
                <xsd:element ref="ns2:Elementnavn" minOccurs="0"/>
                <xsd:element ref="ns2:_dlc_DocId" minOccurs="0"/>
                <xsd:element ref="ns2:Aftale_x0020_dokumenttype" minOccurs="0"/>
                <xsd:element ref="ns2:_dlc_DocIdUrl" minOccurs="0"/>
                <xsd:element ref="ns2:ID1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32deb-16d8-4e70-96d0-88b7aade78ab" elementFormDefault="qualified">
    <xsd:import namespace="http://schemas.microsoft.com/office/2006/documentManagement/types"/>
    <xsd:import namespace="http://schemas.microsoft.com/office/infopath/2007/PartnerControls"/>
    <xsd:element name="Supplerende_x0020_dokumentnavn" ma:index="1" nillable="true" ma:displayName="Supplerende dokumentnavn" ma:description="Max. 60 tegn. Ingen specialtegn som punktum men gerne bindestreg. Denne tekst placeres sidst i dokumentnavnet, som sammensættes af aftalen og dokumenttypen." ma:internalName="Supplerende_x0020_dokumentnavn" ma:readOnly="false">
      <xsd:simpleType>
        <xsd:restriction base="dms:Text">
          <xsd:maxLength value="60"/>
        </xsd:restriction>
      </xsd:simpleType>
    </xsd:element>
    <xsd:element name="Overordnet_x0020_aftale" ma:index="2" ma:displayName="Overordnet aftale" ma:description="Relation til den aftale elementet refererer til. Hvis værdien ikke er angivet, er elementet ikke relateret til en overliggende aftale. (som f.eks. en hovedaftale)" ma:indexed="true" ma:list="{eab97394-dfde-4d5c-862f-70d7d072f429}" ma:internalName="Overordnet_x0020_aftale" ma:showField="Title" ma:web="a2a32deb-16d8-4e70-96d0-88b7aade78ab">
      <xsd:complexType>
        <xsd:simpleContent>
          <xsd:extension base="dms:BusinessDataSecondaryField">
            <xsd:attribute name="BdcField" type="xsd:string" fixed="Titel"/>
          </xsd:extension>
        </xsd:simpleContent>
      </xsd:complexType>
    </xsd:element>
    <xsd:element name="Data-ejer" ma:index="3" ma:displayName="Data-ejer" ma:description="Den person, der er ansvarlig for data på dette skærmbillede er korrekt" ma:list="UserInfo" ma:SharePointGroup="0" ma:internalName="Data_x002d_ej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ournaliseres" ma:index="4" nillable="true" ma:displayName="Journaliseres" ma:default="0" ma:description="Bestemmer om elementet skal markeres som journaliseret, og dermed indgå i samlingen af journaliserede elementer i aftalesystemet" ma:internalName="Journaliseres">
      <xsd:simpleType>
        <xsd:restriction base="dms:Boolean"/>
      </xsd:simpleType>
    </xsd:element>
    <xsd:element name="Rettighedsniveau" ma:index="5" ma:displayName="Rettighedsniveau" ma:default="Offentligt" ma:description="Internt: &#10;Kun SKI-ansatte kan se dokumentet, og dokumentet lægges ikke på ski.dk&#10;&#10;Kunder: &#10;Kun kunder og SKI-ansatte, der er logget ind, kan se dokumenterne på ski.dk&#10;&#10;Kunder og leverandører: &#10;Kun kunder, leverandører og SKI-ansatte, der er logget ind, kan se dokumentet&#10;&#10;Offentligt: &#10;Alle kan se dokumentet på ski.dk uden at være logget ind" ma:format="RadioButtons" ma:internalName="Rettighedsniveau" ma:readOnly="false">
      <xsd:simpleType>
        <xsd:restriction base="dms:Choice">
          <xsd:enumeration value="Internt"/>
          <xsd:enumeration value="Kunder"/>
          <xsd:enumeration value="Kunder og leverandører"/>
          <xsd:enumeration value="Offentligt"/>
        </xsd:restriction>
      </xsd:simpleType>
    </xsd:element>
    <xsd:element name="Dokument_x0020_brugsvejledning" ma:index="6" nillable="true" ma:displayName="Dokument brugsvejledning" ma:description="En vejledning til, hvordan og til hvad dokumentet bruges. Hvis dokumenttypen har en brugsvejledning, vil den typisk vises øverst, og den specifikke vejledning på det enkelte dokument blive vist nederst" ma:internalName="Dokument_x0020_brugsvejledning" ma:readOnly="false">
      <xsd:simpleType>
        <xsd:restriction base="dms:Note">
          <xsd:maxLength value="255"/>
        </xsd:restriction>
      </xsd:simpleType>
    </xsd:element>
    <xsd:element name="Sorteringsnr." ma:index="7" nillable="true" ma:displayName="Sorteringsnr." ma:decimals="0" ma:description="Et tal, der bruges til at sortere elementets rækkefølge med. Tallet bliver brugt på SKI.dk til at bestemme rækkefølgen af elementerne. jo mindre tallet er, jo højere oppe i listen vil elementet stå." ma:internalName="Sorteringsnr_x002e_" ma:percentage="FALSE">
      <xsd:simpleType>
        <xsd:restriction base="dms:Number"/>
      </xsd:simpleType>
    </xsd:element>
    <xsd:element name="Oprindeligt_x0020_filnavn" ma:index="8" nillable="true" ma:displayName="Oprindeligt filnavn" ma:description="Her er der mulighed for at gemme et oprindeligt filnavn" ma:internalName="Oprindeligt_x0020_filnavn">
      <xsd:simpleType>
        <xsd:restriction base="dms:Text">
          <xsd:maxLength value="255"/>
        </xsd:restriction>
      </xsd:simpleType>
    </xsd:element>
    <xsd:element name="Startdato_x002f_tid" ma:index="9" nillable="true" ma:displayName="Startdato for element" ma:default="[today]" ma:description="Fortæller hvornår elementet gælder fra." ma:format="DateOnly" ma:internalName="Startdato_x002F_tid" ma:readOnly="false">
      <xsd:simpleType>
        <xsd:restriction base="dms:DateTime"/>
      </xsd:simpleType>
    </xsd:element>
    <xsd:element name="Stopdato" ma:index="10" nillable="true" ma:displayName="Slutdato for element" ma:description="Fortæller hvornår elementet gælder til." ma:format="DateOnly" ma:internalName="Stopdato" ma:readOnly="false">
      <xsd:simpleType>
        <xsd:restriction base="dms:DateTime"/>
      </xsd:simpleType>
    </xsd:element>
    <xsd:element name="Internt_x0020_dokument" ma:index="11" nillable="true" ma:displayName="Internt dokument" ma:default="0" ma:description="Sættes automatisk.&#10;Hvis dokumentet er markeret som Internt, bliver dokumentet ikke distribueret eller vist til eksterne." ma:internalName="Internt_x0020_dokument" ma:readOnly="false">
      <xsd:simpleType>
        <xsd:restriction base="dms:Boolean"/>
      </xsd:simpleType>
    </xsd:element>
    <xsd:element name="Offentligt_x0020_tilgængeligt" ma:index="12" nillable="true" ma:displayName="Offentligt tilgængeligt" ma:default="1" ma:description="Sættes automatisk.&#10;Hvis afkrydset, må elementet vises for alle, og må ses uden at  logge ind på ski.dk" ma:internalName="Offentligt_x0020_tilg_x00e6_ngeligt" ma:readOnly="false">
      <xsd:simpleType>
        <xsd:restriction base="dms:Boolean"/>
      </xsd:simpleType>
    </xsd:element>
    <xsd:element name="Skjul_x0020_for_x0020_leverandører" ma:index="13" nillable="true" ma:displayName="Skjul for leverandører" ma:default="1" ma:description="Sættes automatisk.&#10;Hvis afkrydset, må elementet ikke vises for leverandører" ma:internalName="Skjul_x0020_for_x0020_leverand_x00f8_rer" ma:readOnly="false">
      <xsd:simpleType>
        <xsd:restriction base="dms:Boolean"/>
      </xsd:simpleType>
    </xsd:element>
    <xsd:element name="Beskrivelse." ma:index="15" nillable="true" ma:displayName="Beskrivelse af element" ma:description="Beskriver elementet detaljeret. Med mindre, der er andre og mere specifikke beskrivelseselementer, bliver denne beskrivelse også brugt eksternt." ma:hidden="true" ma:internalName="Beskrivelse_x002e_" ma:readOnly="false">
      <xsd:simpleType>
        <xsd:restriction base="dms:Note"/>
      </xsd:simpleType>
    </xsd:element>
    <xsd:element name="Elementnavn" ma:index="17" nillable="true" ma:displayName="Kort titel" ma:default="&lt;opdatér siden for at se den korte titel&gt;" ma:description="Standard Aftalesystem information. Kort titel er en beskrivelse af elementet, der er unik inden for listens kontekst. Titel er derimod også unik på tværs af lister.&#10;Informationen bliver normalt genereret automatisk. Dog skal informationen indtastes for aftalesystem stamdata..." ma:hidden="true" ma:internalName="Elementnavn" ma:readOnly="false">
      <xsd:simpleType>
        <xsd:restriction base="dms:Text">
          <xsd:maxLength value="255"/>
        </xsd:restriction>
      </xsd:simpleType>
    </xsd:element>
    <xsd:element name="_dlc_DocId" ma:index="19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Aftale_x0020_dokumenttype" ma:index="20" nillable="true" ma:displayName="Aftale dokumenttype" ma:description="Dokumenttype, der skal være sammenfaldende med indholdstypen (den type, der vælges øverst i formularen)" ma:hidden="true" ma:indexed="true" ma:list="{018444a8-7a31-48f5-b97a-ee1a1dce7240}" ma:internalName="Aftale_x0020_dokumenttype" ma:readOnly="false" ma:showField="Title" ma:web="a2a32deb-16d8-4e70-96d0-88b7aade78ab">
      <xsd:simpleType>
        <xsd:restriction base="dms:Lookup"/>
      </xsd:simpleType>
    </xsd:element>
    <xsd:element name="_dlc_DocIdUrl" ma:index="21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D1" ma:index="23" nillable="true" ma:displayName="Identifikation" ma:default="-" ma:description="Aftalesystem standardinformation. En unik identifikation af elementet. Informationen bliver autogenereret i de fleste tilfælde. For Aftale stamdata skal identifikation dog udfyldes manuelt og være en kort sigende beskrivelse af elementet" ma:hidden="true" ma:indexed="true" ma:internalName="_x0049_D1" ma:readOnly="false">
      <xsd:simpleType>
        <xsd:restriction base="dms:Text">
          <xsd:maxLength value="20"/>
        </xsd:restriction>
      </xsd:simple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28253FC-0068-4240-AD97-604D5F3C77A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73c394c4-40f1-4cc2-8b45-e62b6b6a2e0c"/>
    <ds:schemaRef ds:uri="http://purl.org/dc/terms/"/>
    <ds:schemaRef ds:uri="http://schemas.openxmlformats.org/package/2006/metadata/core-properties"/>
    <ds:schemaRef ds:uri="68e1ec91-248a-46a9-aefd-1611d14d768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5F0608-E696-4CFA-9935-BBB77CFF1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76371B-3B64-47C6-8924-E4AB904C3F3A}"/>
</file>

<file path=customXml/itemProps4.xml><?xml version="1.0" encoding="utf-8"?>
<ds:datastoreItem xmlns:ds="http://schemas.openxmlformats.org/officeDocument/2006/customXml" ds:itemID="{2FA9BAF3-0D2B-4605-B9F4-1F697EF15F6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6177</TotalTime>
  <Words>661</Words>
  <Application>Microsoft Office PowerPoint</Application>
  <PresentationFormat>Brugerdefineret</PresentationFormat>
  <Paragraphs>99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Verdana</vt:lpstr>
      <vt:lpstr>Ramboll Basic template</vt:lpstr>
      <vt:lpstr>Bestilling og ordrebekræftelse</vt:lpstr>
      <vt:lpstr>Sådan foregår leveringen og din modtagelse</vt:lpstr>
      <vt:lpstr>Du har pligt til at undersøge leverancen</vt:lpstr>
      <vt:lpstr>Din ret til at returnere</vt:lpstr>
      <vt:lpstr>PowerPoint-præsentation</vt:lpstr>
      <vt:lpstr>Hvad kan du gøre hvis leverancen er forsinket?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50430018-Vejledning, Guidelines (6816)</dc:title>
  <dc:creator>Frederik Terp Knutzen</dc:creator>
  <cp:lastModifiedBy>Maria Werner</cp:lastModifiedBy>
  <cp:revision>175</cp:revision>
  <cp:lastPrinted>2018-06-13T08:55:40Z</cp:lastPrinted>
  <dcterms:created xsi:type="dcterms:W3CDTF">2018-04-04T10:51:18Z</dcterms:created>
  <dcterms:modified xsi:type="dcterms:W3CDTF">2018-06-13T08:57:49Z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English (UK)</vt:lpwstr>
  </property>
  <property fmtid="{D5CDD505-2E9C-101B-9397-08002B2CF9AE}" pid="4" name="SD_CtlText_UserProfiles_Date">
    <vt:lpwstr>04-04-2018</vt:lpwstr>
  </property>
  <property fmtid="{D5CDD505-2E9C-101B-9397-08002B2CF9AE}" pid="5" name="SD_CtlText_UserProfiles_Name">
    <vt:lpwstr>SKI - Visualisering</vt:lpwstr>
  </property>
  <property fmtid="{D5CDD505-2E9C-101B-9397-08002B2CF9AE}" pid="6" name="SD_ArtworkDefinition">
    <vt:lpwstr>Ramboll</vt:lpwstr>
  </property>
  <property fmtid="{D5CDD505-2E9C-101B-9397-08002B2CF9AE}" pid="7" name="SD_CtlText_LogoSelector">
    <vt:lpwstr>Ramboll</vt:lpwstr>
  </property>
  <property fmtid="{D5CDD505-2E9C-101B-9397-08002B2CF9AE}" pid="8" name="SD_UserprofileName">
    <vt:lpwstr/>
  </property>
  <property fmtid="{D5CDD505-2E9C-101B-9397-08002B2CF9AE}" pid="9" name="DocumentInfoFinished">
    <vt:lpwstr>True</vt:lpwstr>
  </property>
  <property fmtid="{D5CDD505-2E9C-101B-9397-08002B2CF9AE}" pid="10" name="SD_DocumentLanguage">
    <vt:lpwstr>da-DK</vt:lpwstr>
  </property>
  <property fmtid="{D5CDD505-2E9C-101B-9397-08002B2CF9AE}" pid="11" name="sdDocumentDateFormat">
    <vt:lpwstr>da-DK:dd/MM/yyyy</vt:lpwstr>
  </property>
  <property fmtid="{D5CDD505-2E9C-101B-9397-08002B2CF9AE}" pid="12" name="ContentTypeId">
    <vt:lpwstr>0x0101003B00905842ADFB43991698D9A3F4E89004170057FE682DC45522429174674EF194D1C2</vt:lpwstr>
  </property>
  <property fmtid="{D5CDD505-2E9C-101B-9397-08002B2CF9AE}" pid="13" name="WorkflowChangePath">
    <vt:lpwstr>1dc98ef2-bf22-45dd-a3c8-0b05638413c0,4;1dc98ef2-bf22-45dd-a3c8-0b05638413c0,4;1dc98ef2-bf22-45dd-a3c8-0b05638413c0,4;1dc98ef2-bf22-45dd-a3c8-0b05638413c0,4;1dc98ef2-bf22-45dd-a3c8-0b05638413c0,4;1dc98ef2-bf22-45dd-a3c8-0b05638413c0,4;1dc98ef2-bf22-45dd-a3c8-0b05638413c0,4;1dc98ef2-bf22-45dd-a3c8-0b05638413c0,4;1dc98ef2-bf22-45dd-a3c8-0b05638413c0,4;</vt:lpwstr>
  </property>
</Properties>
</file>